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6"/>
  </p:notesMasterIdLst>
  <p:handoutMasterIdLst>
    <p:handoutMasterId r:id="rId7"/>
  </p:handoutMasterIdLst>
  <p:sldIdLst>
    <p:sldId id="5190" r:id="rId2"/>
    <p:sldId id="5286" r:id="rId3"/>
    <p:sldId id="301" r:id="rId4"/>
    <p:sldId id="5295" r:id="rId5"/>
  </p:sldIdLst>
  <p:sldSz cx="9144000" cy="6858000" type="screen4x3"/>
  <p:notesSz cx="7034213" cy="10164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32" autoAdjust="0"/>
    <p:restoredTop sz="94195" autoAdjust="0"/>
  </p:normalViewPr>
  <p:slideViewPr>
    <p:cSldViewPr>
      <p:cViewPr varScale="1">
        <p:scale>
          <a:sx n="64" d="100"/>
          <a:sy n="64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84625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6464C-F331-4448-B726-FA8D0F26DD26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84625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CB5D0-1B1D-4555-953F-5E6EAACD3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74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159" cy="508238"/>
          </a:xfrm>
          <a:prstGeom prst="rect">
            <a:avLst/>
          </a:prstGeom>
        </p:spPr>
        <p:txBody>
          <a:bodyPr vert="horz" lIns="98280" tIns="49140" rIns="98280" bIns="4914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426" y="0"/>
            <a:ext cx="3048159" cy="508238"/>
          </a:xfrm>
          <a:prstGeom prst="rect">
            <a:avLst/>
          </a:prstGeom>
        </p:spPr>
        <p:txBody>
          <a:bodyPr vert="horz" lIns="98280" tIns="49140" rIns="98280" bIns="49140" rtlCol="0"/>
          <a:lstStyle>
            <a:lvl1pPr algn="r">
              <a:defRPr sz="1300"/>
            </a:lvl1pPr>
          </a:lstStyle>
          <a:p>
            <a:fld id="{A6E15384-DA40-437A-8BE6-9E694157F576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7900" y="762000"/>
            <a:ext cx="5080000" cy="3811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280" tIns="49140" rIns="98280" bIns="491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422" y="4828263"/>
            <a:ext cx="5627370" cy="4574143"/>
          </a:xfrm>
          <a:prstGeom prst="rect">
            <a:avLst/>
          </a:prstGeom>
        </p:spPr>
        <p:txBody>
          <a:bodyPr vert="horz" lIns="98280" tIns="49140" rIns="98280" bIns="491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4761"/>
            <a:ext cx="3048159" cy="508238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426" y="9654761"/>
            <a:ext cx="3048159" cy="508238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r">
              <a:defRPr sz="1300"/>
            </a:lvl1pPr>
          </a:lstStyle>
          <a:p>
            <a:fld id="{79F7066B-9EC9-43BB-91D3-174BA0119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06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EF9FFD-5E44-49CE-ACDC-58652F7F7B9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C99DB-6D76-4F60-95AB-30BBF658C1A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77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E3A16C-52DB-46BB-858D-BC3413C80A07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0FBA27-1312-47E2-A5F8-22FE224737D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86451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E3A16C-52DB-46BB-858D-BC3413C80A07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0FBA27-1312-47E2-A5F8-22FE224737D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52606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083C7D-8C16-4A74-B0CF-744C78548D9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EDC7-3869-421D-BB35-1698C2C7976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4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0530D-39CB-4EF3-A3EB-F5A14A09B1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D617E-2084-41CC-BF14-E47A0429B03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83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70CBE9-BB6C-4A05-BAD6-0ED26AE3AE8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C4DDCF-F256-4D39-B72F-744C5328B48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80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857A16-4955-4F85-B274-FC23CFFD5D2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E1068-8C9A-4B85-8C9E-F9016B39900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60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78016A-1B1A-42C3-9D57-9F5D222EB08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FD0F1-4BE9-41EB-84BC-B51581C691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64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EB021B-F4F6-468D-9866-EAECFB94053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A5BA1-A749-4398-BCF8-9F4D8CF1838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81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E3A16C-52DB-46BB-858D-BC3413C80A07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0FBA27-1312-47E2-A5F8-22FE224737D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82190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76B3-2B41-4E00-9C53-11BC292581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4315D-5C34-4BC0-84C8-87193A264BE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77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E3A16C-52DB-46BB-858D-BC3413C80A07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2025/6/9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0FBA27-1312-47E2-A5F8-22FE224737D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18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D6B79-3AEB-42FE-A736-A41F7AEA0445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graphicFrame>
        <p:nvGraphicFramePr>
          <p:cNvPr id="9" name="コンテンツ プレースホルダー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43967"/>
              </p:ext>
            </p:extLst>
          </p:nvPr>
        </p:nvGraphicFramePr>
        <p:xfrm>
          <a:off x="179512" y="836712"/>
          <a:ext cx="8796803" cy="5884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6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99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プラス面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マイナス面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42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内部因子</a:t>
                      </a:r>
                    </a:p>
                  </a:txBody>
                  <a:tcPr marL="68580" marR="68580" marT="34290" marB="34290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強み（</a:t>
                      </a:r>
                      <a:r>
                        <a:rPr lang="en-US" altLang="ja-JP" sz="1600" b="1" dirty="0">
                          <a:effectLst/>
                        </a:rPr>
                        <a:t>Strengths</a:t>
                      </a:r>
                      <a:r>
                        <a:rPr lang="ja-JP" altLang="en-US" sz="1600" b="1" dirty="0">
                          <a:effectLst/>
                        </a:rPr>
                        <a:t>）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6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弱み（</a:t>
                      </a:r>
                      <a:r>
                        <a:rPr lang="en-US" altLang="ja-JP" sz="1600" b="1" dirty="0">
                          <a:effectLst/>
                        </a:rPr>
                        <a:t>Weaknesses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6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42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外部因子</a:t>
                      </a:r>
                    </a:p>
                  </a:txBody>
                  <a:tcPr marL="68580" marR="68580" marT="34290" marB="34290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機会（</a:t>
                      </a:r>
                      <a:r>
                        <a:rPr lang="en-US" altLang="ja-JP" sz="1600" b="1" dirty="0">
                          <a:effectLst/>
                        </a:rPr>
                        <a:t>Opportunity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6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脅威（</a:t>
                      </a:r>
                      <a:r>
                        <a:rPr lang="en-US" altLang="ja-JP" sz="1600" b="1" dirty="0">
                          <a:effectLst/>
                        </a:rPr>
                        <a:t>Thread</a:t>
                      </a:r>
                      <a:r>
                        <a:rPr lang="ja-JP" altLang="en-US" sz="1600" b="1" dirty="0">
                          <a:effectLst/>
                        </a:rPr>
                        <a:t>）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6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タイトル 1">
            <a:extLst>
              <a:ext uri="{FF2B5EF4-FFF2-40B4-BE49-F238E27FC236}">
                <a16:creationId xmlns:a16="http://schemas.microsoft.com/office/drawing/2014/main" id="{955875B7-FEAD-4889-ABFC-F488858A6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62334"/>
            <a:ext cx="9144000" cy="394420"/>
          </a:xfrm>
        </p:spPr>
        <p:txBody>
          <a:bodyPr>
            <a:no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演習１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あなたが活動している地域（小学校区または中学校区）を思い浮かべ、　　　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　 当該地域の「強み・弱み・機会・脅威」を列記してください。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336771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9105" y="332656"/>
            <a:ext cx="8188037" cy="1087365"/>
          </a:xfrm>
        </p:spPr>
        <p:txBody>
          <a:bodyPr>
            <a:normAutofit fontScale="90000"/>
          </a:bodyPr>
          <a:lstStyle/>
          <a:p>
            <a:r>
              <a:rPr lang="ja-JP" altLang="en-US" sz="2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演習２</a:t>
            </a:r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　以下のテーマで、地域ケア会議を開催すると想定してください。</a:t>
            </a:r>
            <a:br>
              <a:rPr lang="en-US" altLang="ja-JP" sz="21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　「必ず・是非とも・できればレベル」の参加者をイメージして書き出してください。</a:t>
            </a:r>
            <a:br>
              <a:rPr lang="en-US" altLang="ja-JP" sz="21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9268" y="1411292"/>
            <a:ext cx="883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地域ケア会議のテーマ：精神疾患がある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歳男性の家（独居）がゴミ屋敷に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隣人から行政に相談があり、どうすればいいか？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2483970"/>
            <a:ext cx="1050288" cy="3000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必ずレベル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30416" y="2508122"/>
            <a:ext cx="1396536" cy="3000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できればレベル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35896" y="2483970"/>
            <a:ext cx="1396536" cy="3000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是非ともレベル</a:t>
            </a:r>
          </a:p>
        </p:txBody>
      </p:sp>
    </p:spTree>
    <p:extLst>
      <p:ext uri="{BB962C8B-B14F-4D97-AF65-F5344CB8AC3E}">
        <p14:creationId xmlns:p14="http://schemas.microsoft.com/office/powerpoint/2010/main" val="136815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981" y="188640"/>
            <a:ext cx="8188037" cy="1087365"/>
          </a:xfrm>
        </p:spPr>
        <p:txBody>
          <a:bodyPr>
            <a:norm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演習３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演習２で挙げた「必ずレベル・是非ともレベル・できればレベル」の方々に、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どのように声をかけますか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？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600" y="1488713"/>
            <a:ext cx="1050288" cy="3000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必ずレベル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72200" y="1412838"/>
            <a:ext cx="1396536" cy="3000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できればレベル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98776" y="1488713"/>
            <a:ext cx="1396536" cy="3000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是非ともレベル</a:t>
            </a:r>
          </a:p>
        </p:txBody>
      </p:sp>
    </p:spTree>
    <p:extLst>
      <p:ext uri="{BB962C8B-B14F-4D97-AF65-F5344CB8AC3E}">
        <p14:creationId xmlns:p14="http://schemas.microsoft.com/office/powerpoint/2010/main" val="3740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7DF108-DFD8-4D52-AAD7-7AA35E701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271" y="1628800"/>
            <a:ext cx="8337458" cy="4752528"/>
          </a:xfrm>
        </p:spPr>
        <p:txBody>
          <a:bodyPr anchor="t">
            <a:normAutofit/>
          </a:bodyPr>
          <a:lstStyle/>
          <a:p>
            <a:pPr algn="l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①　各グループで</a:t>
            </a:r>
            <a:r>
              <a:rPr lang="ja-JP" altLang="en-US" sz="3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役割分担・役作り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をしてください</a:t>
            </a:r>
            <a:br>
              <a:rPr lang="en-US" altLang="ja-JP" sz="2325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325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2325" dirty="0">
                <a:latin typeface="Meiryo UI" panose="020B0604030504040204" pitchFamily="50" charset="-128"/>
                <a:ea typeface="Meiryo UI" panose="020B0604030504040204" pitchFamily="50" charset="-128"/>
              </a:rPr>
              <a:t>　＊登場人物の設定は、各グループの判断にお任せします</a:t>
            </a:r>
            <a:br>
              <a:rPr lang="en-US" altLang="ja-JP" sz="2325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325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　＊支援者側の方は進行役と記録係を担ってください</a:t>
            </a:r>
            <a:br>
              <a:rPr lang="en-US" altLang="ja-JP" sz="2325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325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325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325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325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325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② 役割が決まったら</a:t>
            </a:r>
            <a:r>
              <a:rPr lang="ja-JP" altLang="en-US" sz="3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地域ケア会議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を始めてください</a:t>
            </a:r>
            <a:b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66FCAD08-D76D-6253-C40E-662A8A95B136}"/>
              </a:ext>
            </a:extLst>
          </p:cNvPr>
          <p:cNvSpPr txBox="1">
            <a:spLocks/>
          </p:cNvSpPr>
          <p:nvPr/>
        </p:nvSpPr>
        <p:spPr>
          <a:xfrm>
            <a:off x="-24011" y="10889"/>
            <a:ext cx="9123830" cy="1015884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2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演習４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佐藤さんの事例で</a:t>
            </a:r>
            <a:r>
              <a:rPr lang="ja-JP" altLang="en-US" sz="37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地域ケア会議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をやってみましょう</a:t>
            </a:r>
          </a:p>
        </p:txBody>
      </p:sp>
    </p:spTree>
    <p:extLst>
      <p:ext uri="{BB962C8B-B14F-4D97-AF65-F5344CB8AC3E}">
        <p14:creationId xmlns:p14="http://schemas.microsoft.com/office/powerpoint/2010/main" val="327771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6824</TotalTime>
  <Words>259</Words>
  <Application>Microsoft Office PowerPoint</Application>
  <PresentationFormat>画面に合わせる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HG丸ｺﾞｼｯｸM-PRO</vt:lpstr>
      <vt:lpstr>Meiryo UI</vt:lpstr>
      <vt:lpstr>Arial</vt:lpstr>
      <vt:lpstr>Calibri</vt:lpstr>
      <vt:lpstr>Calibri Light</vt:lpstr>
      <vt:lpstr>Office テーマ</vt:lpstr>
      <vt:lpstr>演習１ あなたが活動している地域（小学校区または中学校区）を思い浮かべ、　　　 　　　 　 当該地域の「強み・弱み・機会・脅威」を列記してください。  　　　　</vt:lpstr>
      <vt:lpstr>演習２　以下のテーマで、地域ケア会議を開催すると想定してください。 　　　　 　「必ず・是非とも・できればレベル」の参加者をイメージして書き出してください。 　　　　</vt:lpstr>
      <vt:lpstr>演習３　演習２で挙げた「必ずレベル・是非ともレベル・できればレベル」の方々に、 　　　　　 どのように声をかけますか？　</vt:lpstr>
      <vt:lpstr>①　各グループで役割分担・役作りをしてください      　＊登場人物の設定は、各グループの判断にお任せします 　　 　＊支援者側の方は進行役と記録係を担ってください      ② 役割が決まったら地域ケア会議を始めてください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「地域移行・地域定着支援の活用」 ～その道のプロと環境を創る～</dc:title>
  <dc:creator>前山憲一</dc:creator>
  <cp:lastModifiedBy>039</cp:lastModifiedBy>
  <cp:revision>359</cp:revision>
  <cp:lastPrinted>2020-12-14T03:25:59Z</cp:lastPrinted>
  <dcterms:created xsi:type="dcterms:W3CDTF">2012-10-09T10:13:09Z</dcterms:created>
  <dcterms:modified xsi:type="dcterms:W3CDTF">2025-06-08T23:39:31Z</dcterms:modified>
</cp:coreProperties>
</file>